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9" r:id="rId3"/>
    <p:sldId id="351" r:id="rId4"/>
    <p:sldId id="257" r:id="rId5"/>
    <p:sldId id="258" r:id="rId6"/>
    <p:sldId id="259" r:id="rId7"/>
    <p:sldId id="276" r:id="rId8"/>
    <p:sldId id="277" r:id="rId9"/>
    <p:sldId id="27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3" r:id="rId23"/>
    <p:sldId id="272"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626"/>
  </p:normalViewPr>
  <p:slideViewPr>
    <p:cSldViewPr snapToGrid="0" snapToObjects="1">
      <p:cViewPr>
        <p:scale>
          <a:sx n="71" d="100"/>
          <a:sy n="71" d="100"/>
        </p:scale>
        <p:origin x="212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A105A-6613-A64F-9A6C-ECB01DD9106E}" type="datetimeFigureOut">
              <a:rPr lang="en-US" smtClean="0"/>
              <a:t>11/25/19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A274-938E-254A-A4C7-44353CA0BE59}" type="slidenum">
              <a:rPr lang="en-US" smtClean="0"/>
              <a:t>‹#›</a:t>
            </a:fld>
            <a:endParaRPr lang="en-US"/>
          </a:p>
        </p:txBody>
      </p:sp>
    </p:spTree>
    <p:extLst>
      <p:ext uri="{BB962C8B-B14F-4D97-AF65-F5344CB8AC3E}">
        <p14:creationId xmlns:p14="http://schemas.microsoft.com/office/powerpoint/2010/main" val="87541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generation of high-resolution images is difficult because higher resolution makes it easier to tell the generated images apart from training images (</a:t>
            </a:r>
            <a:r>
              <a:rPr lang="en-US" dirty="0" err="1"/>
              <a:t>Odena</a:t>
            </a:r>
            <a:r>
              <a:rPr lang="en-US" dirty="0"/>
              <a:t> et al., 2017), thus drastically amplifying the gradient problem. Large resolutions also necessitate using smaller minibatches due to memory constraints, further compromising training stability. Our key insight is that we can grow both the generator and discriminator progressively, starting from easier low-resolution images, and add new layers that introduce higher-resolution details as the training progresses. This greatly speeds up training and improves stability in high resolutions</a:t>
            </a:r>
          </a:p>
        </p:txBody>
      </p:sp>
      <p:sp>
        <p:nvSpPr>
          <p:cNvPr id="4" name="Slide Number Placeholder 3"/>
          <p:cNvSpPr>
            <a:spLocks noGrp="1"/>
          </p:cNvSpPr>
          <p:nvPr>
            <p:ph type="sldNum" sz="quarter" idx="5"/>
          </p:nvPr>
        </p:nvSpPr>
        <p:spPr/>
        <p:txBody>
          <a:bodyPr/>
          <a:lstStyle/>
          <a:p>
            <a:fld id="{8639A274-938E-254A-A4C7-44353CA0BE59}" type="slidenum">
              <a:rPr lang="en-US" smtClean="0"/>
              <a:t>10</a:t>
            </a:fld>
            <a:endParaRPr lang="en-US"/>
          </a:p>
        </p:txBody>
      </p:sp>
    </p:spTree>
    <p:extLst>
      <p:ext uri="{BB962C8B-B14F-4D97-AF65-F5344CB8AC3E}">
        <p14:creationId xmlns:p14="http://schemas.microsoft.com/office/powerpoint/2010/main" val="3068885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Neural Photo Editor. The original image is center. The red and blue tiles are visualizations of the latent space, and can be directly manipulated as well.</a:t>
            </a:r>
          </a:p>
        </p:txBody>
      </p:sp>
      <p:sp>
        <p:nvSpPr>
          <p:cNvPr id="4" name="Slide Number Placeholder 3"/>
          <p:cNvSpPr>
            <a:spLocks noGrp="1"/>
          </p:cNvSpPr>
          <p:nvPr>
            <p:ph type="sldNum" sz="quarter" idx="5"/>
          </p:nvPr>
        </p:nvSpPr>
        <p:spPr/>
        <p:txBody>
          <a:bodyPr/>
          <a:lstStyle/>
          <a:p>
            <a:fld id="{8639A274-938E-254A-A4C7-44353CA0BE59}" type="slidenum">
              <a:rPr lang="en-US" smtClean="0"/>
              <a:t>13</a:t>
            </a:fld>
            <a:endParaRPr lang="en-US"/>
          </a:p>
        </p:txBody>
      </p:sp>
    </p:spTree>
    <p:extLst>
      <p:ext uri="{BB962C8B-B14F-4D97-AF65-F5344CB8AC3E}">
        <p14:creationId xmlns:p14="http://schemas.microsoft.com/office/powerpoint/2010/main" val="286907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Introspective Adversarial Network Architecture</a:t>
            </a:r>
          </a:p>
          <a:p>
            <a:r>
              <a:rPr lang="en-US" dirty="0"/>
              <a:t>Relies on autoencoder and GAN together. Latent space is shared between the GAN and autoencoder.</a:t>
            </a:r>
          </a:p>
          <a:p>
            <a:r>
              <a:rPr lang="en-US" dirty="0"/>
              <a:t>E – encoder</a:t>
            </a:r>
          </a:p>
          <a:p>
            <a:r>
              <a:rPr lang="en-US" dirty="0"/>
              <a:t>G – generator and decoder</a:t>
            </a:r>
          </a:p>
          <a:p>
            <a:r>
              <a:rPr lang="en-US" dirty="0"/>
              <a:t>D – Discriminator</a:t>
            </a:r>
          </a:p>
          <a:p>
            <a:r>
              <a:rPr lang="en-US" dirty="0"/>
              <a:t>Loss function becomes complex – reconstruction error, combined with ternary GAN loss (real, fake, reconstructed)</a:t>
            </a:r>
          </a:p>
        </p:txBody>
      </p:sp>
      <p:sp>
        <p:nvSpPr>
          <p:cNvPr id="4" name="Slide Number Placeholder 3"/>
          <p:cNvSpPr>
            <a:spLocks noGrp="1"/>
          </p:cNvSpPr>
          <p:nvPr>
            <p:ph type="sldNum" sz="quarter" idx="5"/>
          </p:nvPr>
        </p:nvSpPr>
        <p:spPr/>
        <p:txBody>
          <a:bodyPr/>
          <a:lstStyle/>
          <a:p>
            <a:fld id="{8639A274-938E-254A-A4C7-44353CA0BE59}" type="slidenum">
              <a:rPr lang="en-US" smtClean="0"/>
              <a:t>14</a:t>
            </a:fld>
            <a:endParaRPr lang="en-US"/>
          </a:p>
        </p:txBody>
      </p:sp>
    </p:spTree>
    <p:extLst>
      <p:ext uri="{BB962C8B-B14F-4D97-AF65-F5344CB8AC3E}">
        <p14:creationId xmlns:p14="http://schemas.microsoft.com/office/powerpoint/2010/main" val="300635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D887-C4E8-E341-82A2-8BF405FD6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82440E-228B-AF4B-825C-A3F1D4E36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57C6CD-5F47-EB4E-963F-53873E174B22}"/>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FAEB0A38-E470-EB43-9EAA-9407302B8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F9C6F-9D52-0640-BBA0-D7920C74D039}"/>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244440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299C-B80C-E44C-8BC8-6D1F7DDCC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9ECA04-A875-0F4D-B49D-8B34E79AC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E6B22C-D5C7-E840-BD7C-9842781A32C3}"/>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9CDF37B7-BAEE-BF47-B40E-42791487C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484BE-DA20-5C42-A977-7B49146028A6}"/>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264933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78CC6F-333D-734E-9582-4848D0A5EF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A789FE-1272-DC4E-813F-6D4584B57C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DC8A4-9AA3-704B-A1C5-A3CFC7E7827F}"/>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2FD822EC-894E-E343-B926-5203B8882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6537A-A362-5343-8C9E-B4662F7B1E59}"/>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3072625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9753-9DA6-3545-A335-9262182FC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74B7C-BA34-DD4D-81DD-05B1248D3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2EA84-40F8-8C4D-B44E-19323C58B6C5}"/>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AE515750-D41C-824C-89D2-2A5057596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1360F-E9A8-364F-9D6A-860BAC73A96C}"/>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285946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C968-695F-5341-A7CF-5EE1CF0FA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FB6425-7670-7A41-B2AF-A84FFBC847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AA1177-ADF1-C742-9FEB-B4B8F48738A0}"/>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EBAE87E6-22DF-6B4F-8E82-953C3F0BC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BCECE-630F-AE46-B6A7-33018B284BF2}"/>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335914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7009-00A1-FA41-9B8C-B1FCBC72C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9B9A0C-CC36-4E4B-8B04-4B83ABB20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643CF8-ECEB-EA4C-ACA3-972EA4F0B2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B2B1A0-14B8-944A-9929-C3EC8BEDD783}"/>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6" name="Footer Placeholder 5">
            <a:extLst>
              <a:ext uri="{FF2B5EF4-FFF2-40B4-BE49-F238E27FC236}">
                <a16:creationId xmlns:a16="http://schemas.microsoft.com/office/drawing/2014/main" id="{DAE7C351-EB17-6640-A43A-6C6D0ABD4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93C1D-4703-6641-A7F9-E9EB5B039EE8}"/>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125467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BFD1C-B2C1-D247-A024-3CCB35541D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693361-72F5-2048-A640-D504A0DB6D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7E43C3-BC80-514E-BED7-2263254C66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D46EAA-87F5-544C-96C2-2A4E8B1BB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1C158B-5C6F-6E44-943F-58E26A2A00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AC0EAC-2145-7F42-925A-1F7D69073C6C}"/>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8" name="Footer Placeholder 7">
            <a:extLst>
              <a:ext uri="{FF2B5EF4-FFF2-40B4-BE49-F238E27FC236}">
                <a16:creationId xmlns:a16="http://schemas.microsoft.com/office/drawing/2014/main" id="{36636E73-A7AB-E843-8696-EF61271DDF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11E25-59A2-114C-A60F-3DBE3EE6D459}"/>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978833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968D-4699-3E46-A393-793A27A2BB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D28128-C4A0-0848-97EC-9937EC8AA1EF}"/>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4" name="Footer Placeholder 3">
            <a:extLst>
              <a:ext uri="{FF2B5EF4-FFF2-40B4-BE49-F238E27FC236}">
                <a16:creationId xmlns:a16="http://schemas.microsoft.com/office/drawing/2014/main" id="{CA223A03-00A7-0D4A-B032-4726CFA69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F8D42-DFD0-5441-8B85-0617CC5FA612}"/>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40736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431D0A-E0EE-2747-B4F2-8EE45AE8C50E}"/>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3" name="Footer Placeholder 2">
            <a:extLst>
              <a:ext uri="{FF2B5EF4-FFF2-40B4-BE49-F238E27FC236}">
                <a16:creationId xmlns:a16="http://schemas.microsoft.com/office/drawing/2014/main" id="{A4D6E091-0037-DE4D-B936-EAB3AAB44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136F29-D0AF-7C4A-BEC9-D216549009EF}"/>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6229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C5B7-B585-EA47-BD22-745F216AE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C9D089-B70A-CB4F-8332-21BEED7476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867E7E-2F06-B448-8C5F-A7D13ECD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5B39C-1878-C042-B8B2-417F01A10E92}"/>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6" name="Footer Placeholder 5">
            <a:extLst>
              <a:ext uri="{FF2B5EF4-FFF2-40B4-BE49-F238E27FC236}">
                <a16:creationId xmlns:a16="http://schemas.microsoft.com/office/drawing/2014/main" id="{7DF2DEAD-858F-B446-BCE0-C557568AD1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38212-181B-ED4B-AA74-956E5E4EFD62}"/>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521189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BB42-3AA8-9B44-8EC0-3BB526ADF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AA868A-9513-3248-87BE-F2D9D1DB9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8AC65-E271-9244-85FA-17EC72D65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7FF863-8D48-DC4E-8FDD-1F0BDE4326BB}"/>
              </a:ext>
            </a:extLst>
          </p:cNvPr>
          <p:cNvSpPr>
            <a:spLocks noGrp="1"/>
          </p:cNvSpPr>
          <p:nvPr>
            <p:ph type="dt" sz="half" idx="10"/>
          </p:nvPr>
        </p:nvSpPr>
        <p:spPr/>
        <p:txBody>
          <a:bodyPr/>
          <a:lstStyle/>
          <a:p>
            <a:fld id="{51947860-662C-7747-8E1B-F738D07E3BA4}" type="datetimeFigureOut">
              <a:rPr lang="en-US" smtClean="0"/>
              <a:t>11/25/19</a:t>
            </a:fld>
            <a:endParaRPr lang="en-US"/>
          </a:p>
        </p:txBody>
      </p:sp>
      <p:sp>
        <p:nvSpPr>
          <p:cNvPr id="6" name="Footer Placeholder 5">
            <a:extLst>
              <a:ext uri="{FF2B5EF4-FFF2-40B4-BE49-F238E27FC236}">
                <a16:creationId xmlns:a16="http://schemas.microsoft.com/office/drawing/2014/main" id="{6AAEBEE4-F21E-B84A-AF7E-75A244C63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D6BF0-952F-4F4E-912F-F670B5D77A6C}"/>
              </a:ext>
            </a:extLst>
          </p:cNvPr>
          <p:cNvSpPr>
            <a:spLocks noGrp="1"/>
          </p:cNvSpPr>
          <p:nvPr>
            <p:ph type="sldNum" sz="quarter" idx="12"/>
          </p:nvPr>
        </p:nvSpPr>
        <p:spPr/>
        <p:txBody>
          <a:bodyPr/>
          <a:lstStyle/>
          <a:p>
            <a:fld id="{5F18144E-CE5B-F34C-A5BD-B240167E9764}" type="slidenum">
              <a:rPr lang="en-US" smtClean="0"/>
              <a:t>‹#›</a:t>
            </a:fld>
            <a:endParaRPr lang="en-US"/>
          </a:p>
        </p:txBody>
      </p:sp>
    </p:spTree>
    <p:extLst>
      <p:ext uri="{BB962C8B-B14F-4D97-AF65-F5344CB8AC3E}">
        <p14:creationId xmlns:p14="http://schemas.microsoft.com/office/powerpoint/2010/main" val="81763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E0BFB-E043-9D43-94FC-7CD65B89E1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09540C-BA0A-A44C-9E9A-0651C5440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E70CB-FED1-E741-B478-8151F77D4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947860-662C-7747-8E1B-F738D07E3BA4}" type="datetimeFigureOut">
              <a:rPr lang="en-US" smtClean="0"/>
              <a:t>11/25/19</a:t>
            </a:fld>
            <a:endParaRPr lang="en-US"/>
          </a:p>
        </p:txBody>
      </p:sp>
      <p:sp>
        <p:nvSpPr>
          <p:cNvPr id="5" name="Footer Placeholder 4">
            <a:extLst>
              <a:ext uri="{FF2B5EF4-FFF2-40B4-BE49-F238E27FC236}">
                <a16:creationId xmlns:a16="http://schemas.microsoft.com/office/drawing/2014/main" id="{7F8EE696-C03E-944C-9D85-436B7CBE5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07F4E8-609A-4143-ABD8-B07734038A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8144E-CE5B-F34C-A5BD-B240167E9764}" type="slidenum">
              <a:rPr lang="en-US" smtClean="0"/>
              <a:t>‹#›</a:t>
            </a:fld>
            <a:endParaRPr lang="en-US"/>
          </a:p>
        </p:txBody>
      </p:sp>
    </p:spTree>
    <p:extLst>
      <p:ext uri="{BB962C8B-B14F-4D97-AF65-F5344CB8AC3E}">
        <p14:creationId xmlns:p14="http://schemas.microsoft.com/office/powerpoint/2010/main" val="3387495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G06dEcZ-QTg&amp;feature=youtu.b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0A5D-8E0F-C74F-8A19-BCC064836C0E}"/>
              </a:ext>
            </a:extLst>
          </p:cNvPr>
          <p:cNvSpPr>
            <a:spLocks noGrp="1"/>
          </p:cNvSpPr>
          <p:nvPr>
            <p:ph type="ctrTitle"/>
          </p:nvPr>
        </p:nvSpPr>
        <p:spPr/>
        <p:txBody>
          <a:bodyPr/>
          <a:lstStyle/>
          <a:p>
            <a:r>
              <a:rPr lang="en-US" dirty="0"/>
              <a:t>GAN Applications</a:t>
            </a:r>
          </a:p>
        </p:txBody>
      </p:sp>
      <p:sp>
        <p:nvSpPr>
          <p:cNvPr id="3" name="Subtitle 2">
            <a:extLst>
              <a:ext uri="{FF2B5EF4-FFF2-40B4-BE49-F238E27FC236}">
                <a16:creationId xmlns:a16="http://schemas.microsoft.com/office/drawing/2014/main" id="{AAA31570-60A8-EF44-B4E3-98C217F0AB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20239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25F4-B3ED-4E40-ACE7-2A571A5503A3}"/>
              </a:ext>
            </a:extLst>
          </p:cNvPr>
          <p:cNvSpPr>
            <a:spLocks noGrp="1"/>
          </p:cNvSpPr>
          <p:nvPr>
            <p:ph type="title"/>
          </p:nvPr>
        </p:nvSpPr>
        <p:spPr/>
        <p:txBody>
          <a:bodyPr/>
          <a:lstStyle/>
          <a:p>
            <a:r>
              <a:rPr lang="en-US" dirty="0"/>
              <a:t>Progressive Growing of GANs for Improved Quality, Stability, and Variation</a:t>
            </a:r>
          </a:p>
        </p:txBody>
      </p:sp>
      <p:pic>
        <p:nvPicPr>
          <p:cNvPr id="5" name="Content Placeholder 4" descr="A screenshot of a social media post&#10;&#10;Description automatically generated">
            <a:extLst>
              <a:ext uri="{FF2B5EF4-FFF2-40B4-BE49-F238E27FC236}">
                <a16:creationId xmlns:a16="http://schemas.microsoft.com/office/drawing/2014/main" id="{E7B7B9D4-0A56-F241-A261-FA33C6C6068D}"/>
              </a:ext>
            </a:extLst>
          </p:cNvPr>
          <p:cNvPicPr>
            <a:picLocks noGrp="1" noChangeAspect="1"/>
          </p:cNvPicPr>
          <p:nvPr>
            <p:ph idx="1"/>
          </p:nvPr>
        </p:nvPicPr>
        <p:blipFill>
          <a:blip r:embed="rId3"/>
          <a:stretch>
            <a:fillRect/>
          </a:stretch>
        </p:blipFill>
        <p:spPr>
          <a:xfrm>
            <a:off x="558159" y="1864108"/>
            <a:ext cx="11075682" cy="4802187"/>
          </a:xfrm>
        </p:spPr>
      </p:pic>
    </p:spTree>
    <p:extLst>
      <p:ext uri="{BB962C8B-B14F-4D97-AF65-F5344CB8AC3E}">
        <p14:creationId xmlns:p14="http://schemas.microsoft.com/office/powerpoint/2010/main" val="246001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DB8B-34B3-6045-BD21-042DA312B8C0}"/>
              </a:ext>
            </a:extLst>
          </p:cNvPr>
          <p:cNvSpPr>
            <a:spLocks noGrp="1"/>
          </p:cNvSpPr>
          <p:nvPr>
            <p:ph type="title"/>
          </p:nvPr>
        </p:nvSpPr>
        <p:spPr/>
        <p:txBody>
          <a:bodyPr/>
          <a:lstStyle/>
          <a:p>
            <a:r>
              <a:rPr lang="en-US" dirty="0"/>
              <a:t>Progressive Growing of GANs for Improved Quality, Stability, and Variation</a:t>
            </a:r>
          </a:p>
        </p:txBody>
      </p:sp>
      <p:pic>
        <p:nvPicPr>
          <p:cNvPr id="5" name="Content Placeholder 4" descr="A screenshot of a cell phone&#10;&#10;Description automatically generated">
            <a:extLst>
              <a:ext uri="{FF2B5EF4-FFF2-40B4-BE49-F238E27FC236}">
                <a16:creationId xmlns:a16="http://schemas.microsoft.com/office/drawing/2014/main" id="{EA52ECB8-8D26-AE48-8F9C-01407ADDA340}"/>
              </a:ext>
            </a:extLst>
          </p:cNvPr>
          <p:cNvPicPr>
            <a:picLocks noGrp="1" noChangeAspect="1"/>
          </p:cNvPicPr>
          <p:nvPr>
            <p:ph idx="1"/>
          </p:nvPr>
        </p:nvPicPr>
        <p:blipFill>
          <a:blip r:embed="rId2"/>
          <a:stretch>
            <a:fillRect/>
          </a:stretch>
        </p:blipFill>
        <p:spPr>
          <a:xfrm>
            <a:off x="210764" y="2257601"/>
            <a:ext cx="11770471" cy="2892072"/>
          </a:xfrm>
        </p:spPr>
      </p:pic>
      <p:sp>
        <p:nvSpPr>
          <p:cNvPr id="6" name="Rectangle 5">
            <a:extLst>
              <a:ext uri="{FF2B5EF4-FFF2-40B4-BE49-F238E27FC236}">
                <a16:creationId xmlns:a16="http://schemas.microsoft.com/office/drawing/2014/main" id="{C7C77AC8-FE3D-224F-BE32-96A9B9732669}"/>
              </a:ext>
            </a:extLst>
          </p:cNvPr>
          <p:cNvSpPr/>
          <p:nvPr/>
        </p:nvSpPr>
        <p:spPr>
          <a:xfrm>
            <a:off x="210764" y="6308209"/>
            <a:ext cx="7088670" cy="369332"/>
          </a:xfrm>
          <a:prstGeom prst="rect">
            <a:avLst/>
          </a:prstGeom>
        </p:spPr>
        <p:txBody>
          <a:bodyPr wrap="square">
            <a:spAutoFit/>
          </a:bodyPr>
          <a:lstStyle/>
          <a:p>
            <a:r>
              <a:rPr lang="en-US" dirty="0">
                <a:hlinkClick r:id="rId3"/>
              </a:rPr>
              <a:t>https://www.youtube.com/watch?v=G06dEcZ-QTg&amp;feature=youtu.be</a:t>
            </a:r>
            <a:endParaRPr lang="en-US" dirty="0"/>
          </a:p>
        </p:txBody>
      </p:sp>
    </p:spTree>
    <p:extLst>
      <p:ext uri="{BB962C8B-B14F-4D97-AF65-F5344CB8AC3E}">
        <p14:creationId xmlns:p14="http://schemas.microsoft.com/office/powerpoint/2010/main" val="77853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A6FC-6124-0E46-87B3-B94AFF636540}"/>
              </a:ext>
            </a:extLst>
          </p:cNvPr>
          <p:cNvSpPr>
            <a:spLocks noGrp="1"/>
          </p:cNvSpPr>
          <p:nvPr>
            <p:ph type="title"/>
          </p:nvPr>
        </p:nvSpPr>
        <p:spPr/>
        <p:txBody>
          <a:bodyPr/>
          <a:lstStyle/>
          <a:p>
            <a:r>
              <a:rPr lang="en-US" dirty="0"/>
              <a:t>Progression of GAN Quality</a:t>
            </a:r>
          </a:p>
        </p:txBody>
      </p:sp>
      <p:pic>
        <p:nvPicPr>
          <p:cNvPr id="4" name="Content Placeholder 3">
            <a:extLst>
              <a:ext uri="{FF2B5EF4-FFF2-40B4-BE49-F238E27FC236}">
                <a16:creationId xmlns:a16="http://schemas.microsoft.com/office/drawing/2014/main" id="{78E8F6B8-D5C8-5541-9F2D-FCBF2CDF3414}"/>
              </a:ext>
            </a:extLst>
          </p:cNvPr>
          <p:cNvPicPr>
            <a:picLocks noGrp="1" noChangeAspect="1"/>
          </p:cNvPicPr>
          <p:nvPr>
            <p:ph idx="1"/>
          </p:nvPr>
        </p:nvPicPr>
        <p:blipFill>
          <a:blip r:embed="rId2"/>
          <a:stretch>
            <a:fillRect/>
          </a:stretch>
        </p:blipFill>
        <p:spPr>
          <a:xfrm>
            <a:off x="380236" y="2544939"/>
            <a:ext cx="11431527" cy="3326387"/>
          </a:xfrm>
          <a:prstGeom prst="rect">
            <a:avLst/>
          </a:prstGeom>
        </p:spPr>
      </p:pic>
    </p:spTree>
    <p:extLst>
      <p:ext uri="{BB962C8B-B14F-4D97-AF65-F5344CB8AC3E}">
        <p14:creationId xmlns:p14="http://schemas.microsoft.com/office/powerpoint/2010/main" val="348416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EDDB-6C1D-E545-9ABA-BAA8FC67C55E}"/>
              </a:ext>
            </a:extLst>
          </p:cNvPr>
          <p:cNvSpPr>
            <a:spLocks noGrp="1"/>
          </p:cNvSpPr>
          <p:nvPr>
            <p:ph type="title"/>
          </p:nvPr>
        </p:nvSpPr>
        <p:spPr/>
        <p:txBody>
          <a:bodyPr/>
          <a:lstStyle/>
          <a:p>
            <a:r>
              <a:rPr lang="en-US" dirty="0"/>
              <a:t>Neural Photo Editing with Introspective Adversarial Networks</a:t>
            </a:r>
          </a:p>
        </p:txBody>
      </p:sp>
      <p:pic>
        <p:nvPicPr>
          <p:cNvPr id="5" name="Content Placeholder 4" descr="A picture containing screenshot, photo, monitor, different&#10;&#10;Description automatically generated">
            <a:extLst>
              <a:ext uri="{FF2B5EF4-FFF2-40B4-BE49-F238E27FC236}">
                <a16:creationId xmlns:a16="http://schemas.microsoft.com/office/drawing/2014/main" id="{B3137923-2F7B-614F-BFD3-A86E2448F129}"/>
              </a:ext>
            </a:extLst>
          </p:cNvPr>
          <p:cNvPicPr>
            <a:picLocks noGrp="1" noChangeAspect="1"/>
          </p:cNvPicPr>
          <p:nvPr>
            <p:ph idx="1"/>
          </p:nvPr>
        </p:nvPicPr>
        <p:blipFill>
          <a:blip r:embed="rId3"/>
          <a:stretch>
            <a:fillRect/>
          </a:stretch>
        </p:blipFill>
        <p:spPr>
          <a:xfrm>
            <a:off x="374304" y="1690688"/>
            <a:ext cx="11493450" cy="4961124"/>
          </a:xfrm>
        </p:spPr>
      </p:pic>
    </p:spTree>
    <p:extLst>
      <p:ext uri="{BB962C8B-B14F-4D97-AF65-F5344CB8AC3E}">
        <p14:creationId xmlns:p14="http://schemas.microsoft.com/office/powerpoint/2010/main" val="427744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EDDB-6C1D-E545-9ABA-BAA8FC67C55E}"/>
              </a:ext>
            </a:extLst>
          </p:cNvPr>
          <p:cNvSpPr>
            <a:spLocks noGrp="1"/>
          </p:cNvSpPr>
          <p:nvPr>
            <p:ph type="title"/>
          </p:nvPr>
        </p:nvSpPr>
        <p:spPr/>
        <p:txBody>
          <a:bodyPr/>
          <a:lstStyle/>
          <a:p>
            <a:r>
              <a:rPr lang="en-US" dirty="0"/>
              <a:t>Neural Photo Editing with Introspective Adversarial Networks</a:t>
            </a:r>
          </a:p>
        </p:txBody>
      </p:sp>
      <p:pic>
        <p:nvPicPr>
          <p:cNvPr id="7" name="Content Placeholder 6" descr="A close up of a device&#10;&#10;Description automatically generated">
            <a:extLst>
              <a:ext uri="{FF2B5EF4-FFF2-40B4-BE49-F238E27FC236}">
                <a16:creationId xmlns:a16="http://schemas.microsoft.com/office/drawing/2014/main" id="{F8CDCBFF-5863-CB41-A4B5-590F631A7AA7}"/>
              </a:ext>
            </a:extLst>
          </p:cNvPr>
          <p:cNvPicPr>
            <a:picLocks noGrp="1" noChangeAspect="1"/>
          </p:cNvPicPr>
          <p:nvPr>
            <p:ph idx="1"/>
          </p:nvPr>
        </p:nvPicPr>
        <p:blipFill>
          <a:blip r:embed="rId3"/>
          <a:stretch>
            <a:fillRect/>
          </a:stretch>
        </p:blipFill>
        <p:spPr>
          <a:xfrm>
            <a:off x="838200" y="1796143"/>
            <a:ext cx="10515600" cy="5061857"/>
          </a:xfrm>
        </p:spPr>
      </p:pic>
    </p:spTree>
    <p:extLst>
      <p:ext uri="{BB962C8B-B14F-4D97-AF65-F5344CB8AC3E}">
        <p14:creationId xmlns:p14="http://schemas.microsoft.com/office/powerpoint/2010/main" val="334414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F495-F6BE-F247-BA95-518AC0E26772}"/>
              </a:ext>
            </a:extLst>
          </p:cNvPr>
          <p:cNvSpPr>
            <a:spLocks noGrp="1"/>
          </p:cNvSpPr>
          <p:nvPr>
            <p:ph type="title"/>
          </p:nvPr>
        </p:nvSpPr>
        <p:spPr/>
        <p:txBody>
          <a:bodyPr/>
          <a:lstStyle/>
          <a:p>
            <a:r>
              <a:rPr lang="en-US" dirty="0"/>
              <a:t>GP-GAN Towards High-Resolution Image Editing</a:t>
            </a:r>
          </a:p>
        </p:txBody>
      </p:sp>
      <p:pic>
        <p:nvPicPr>
          <p:cNvPr id="5" name="Content Placeholder 4" descr="A sunset in the background&#10;&#10;Description automatically generated">
            <a:extLst>
              <a:ext uri="{FF2B5EF4-FFF2-40B4-BE49-F238E27FC236}">
                <a16:creationId xmlns:a16="http://schemas.microsoft.com/office/drawing/2014/main" id="{D7289421-BD99-3941-BC7E-3CCDD4A00489}"/>
              </a:ext>
            </a:extLst>
          </p:cNvPr>
          <p:cNvPicPr>
            <a:picLocks noGrp="1" noChangeAspect="1"/>
          </p:cNvPicPr>
          <p:nvPr>
            <p:ph idx="1"/>
          </p:nvPr>
        </p:nvPicPr>
        <p:blipFill>
          <a:blip r:embed="rId2"/>
          <a:stretch>
            <a:fillRect/>
          </a:stretch>
        </p:blipFill>
        <p:spPr>
          <a:xfrm>
            <a:off x="197807" y="2468000"/>
            <a:ext cx="11796385" cy="2811929"/>
          </a:xfrm>
        </p:spPr>
      </p:pic>
    </p:spTree>
    <p:extLst>
      <p:ext uri="{BB962C8B-B14F-4D97-AF65-F5344CB8AC3E}">
        <p14:creationId xmlns:p14="http://schemas.microsoft.com/office/powerpoint/2010/main" val="3903011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C19-D3E6-084D-8F78-03FC2E545B78}"/>
              </a:ext>
            </a:extLst>
          </p:cNvPr>
          <p:cNvSpPr>
            <a:spLocks noGrp="1"/>
          </p:cNvSpPr>
          <p:nvPr>
            <p:ph type="title"/>
          </p:nvPr>
        </p:nvSpPr>
        <p:spPr/>
        <p:txBody>
          <a:bodyPr/>
          <a:lstStyle/>
          <a:p>
            <a:r>
              <a:rPr lang="en-US" dirty="0"/>
              <a:t>GP-GAN Towards High-Resolution Image Editing</a:t>
            </a:r>
          </a:p>
        </p:txBody>
      </p:sp>
      <p:pic>
        <p:nvPicPr>
          <p:cNvPr id="5" name="Content Placeholder 4" descr="A screenshot of a cell phone&#10;&#10;Description automatically generated">
            <a:extLst>
              <a:ext uri="{FF2B5EF4-FFF2-40B4-BE49-F238E27FC236}">
                <a16:creationId xmlns:a16="http://schemas.microsoft.com/office/drawing/2014/main" id="{3AB1D553-DE1D-064F-9231-935FF9FB4D78}"/>
              </a:ext>
            </a:extLst>
          </p:cNvPr>
          <p:cNvPicPr>
            <a:picLocks noGrp="1" noChangeAspect="1"/>
          </p:cNvPicPr>
          <p:nvPr>
            <p:ph idx="1"/>
          </p:nvPr>
        </p:nvPicPr>
        <p:blipFill>
          <a:blip r:embed="rId2"/>
          <a:stretch>
            <a:fillRect/>
          </a:stretch>
        </p:blipFill>
        <p:spPr>
          <a:xfrm>
            <a:off x="37875" y="1956203"/>
            <a:ext cx="12116249" cy="4175656"/>
          </a:xfrm>
        </p:spPr>
      </p:pic>
    </p:spTree>
    <p:extLst>
      <p:ext uri="{BB962C8B-B14F-4D97-AF65-F5344CB8AC3E}">
        <p14:creationId xmlns:p14="http://schemas.microsoft.com/office/powerpoint/2010/main" val="295094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5109-07DF-6A4C-A5E0-E32824AB234D}"/>
              </a:ext>
            </a:extLst>
          </p:cNvPr>
          <p:cNvSpPr>
            <a:spLocks noGrp="1"/>
          </p:cNvSpPr>
          <p:nvPr>
            <p:ph type="title"/>
          </p:nvPr>
        </p:nvSpPr>
        <p:spPr/>
        <p:txBody>
          <a:bodyPr/>
          <a:lstStyle/>
          <a:p>
            <a:r>
              <a:rPr lang="en-US" dirty="0"/>
              <a:t>GP-GAN Towards High-Resolution Image Editing</a:t>
            </a:r>
          </a:p>
        </p:txBody>
      </p:sp>
      <p:pic>
        <p:nvPicPr>
          <p:cNvPr id="5" name="Content Placeholder 4" descr="A screenshot of a cell phone&#10;&#10;Description automatically generated">
            <a:extLst>
              <a:ext uri="{FF2B5EF4-FFF2-40B4-BE49-F238E27FC236}">
                <a16:creationId xmlns:a16="http://schemas.microsoft.com/office/drawing/2014/main" id="{E9B13CD1-3F6B-8445-8574-FC9ACBB68448}"/>
              </a:ext>
            </a:extLst>
          </p:cNvPr>
          <p:cNvPicPr>
            <a:picLocks noGrp="1" noChangeAspect="1"/>
          </p:cNvPicPr>
          <p:nvPr>
            <p:ph idx="1"/>
          </p:nvPr>
        </p:nvPicPr>
        <p:blipFill>
          <a:blip r:embed="rId2"/>
          <a:stretch>
            <a:fillRect/>
          </a:stretch>
        </p:blipFill>
        <p:spPr>
          <a:xfrm>
            <a:off x="2631141" y="1027906"/>
            <a:ext cx="9560859" cy="2913680"/>
          </a:xfrm>
        </p:spPr>
      </p:pic>
      <p:pic>
        <p:nvPicPr>
          <p:cNvPr id="6" name="Picture 5">
            <a:extLst>
              <a:ext uri="{FF2B5EF4-FFF2-40B4-BE49-F238E27FC236}">
                <a16:creationId xmlns:a16="http://schemas.microsoft.com/office/drawing/2014/main" id="{9DA3637B-3AF2-1545-906E-A7C7FA03CF1C}"/>
              </a:ext>
            </a:extLst>
          </p:cNvPr>
          <p:cNvPicPr>
            <a:picLocks noChangeAspect="1"/>
          </p:cNvPicPr>
          <p:nvPr/>
        </p:nvPicPr>
        <p:blipFill>
          <a:blip r:embed="rId3"/>
          <a:stretch>
            <a:fillRect/>
          </a:stretch>
        </p:blipFill>
        <p:spPr>
          <a:xfrm>
            <a:off x="430306" y="4067089"/>
            <a:ext cx="5237268" cy="2659642"/>
          </a:xfrm>
          <a:prstGeom prst="rect">
            <a:avLst/>
          </a:prstGeom>
        </p:spPr>
      </p:pic>
    </p:spTree>
    <p:extLst>
      <p:ext uri="{BB962C8B-B14F-4D97-AF65-F5344CB8AC3E}">
        <p14:creationId xmlns:p14="http://schemas.microsoft.com/office/powerpoint/2010/main" val="17091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5109-07DF-6A4C-A5E0-E32824AB234D}"/>
              </a:ext>
            </a:extLst>
          </p:cNvPr>
          <p:cNvSpPr>
            <a:spLocks noGrp="1"/>
          </p:cNvSpPr>
          <p:nvPr>
            <p:ph type="title"/>
          </p:nvPr>
        </p:nvSpPr>
        <p:spPr/>
        <p:txBody>
          <a:bodyPr/>
          <a:lstStyle/>
          <a:p>
            <a:r>
              <a:rPr lang="en-US" dirty="0"/>
              <a:t>GP-GAN Towards High-Resolution Image Editing</a:t>
            </a:r>
          </a:p>
        </p:txBody>
      </p:sp>
      <p:sp>
        <p:nvSpPr>
          <p:cNvPr id="4" name="Content Placeholder 3">
            <a:extLst>
              <a:ext uri="{FF2B5EF4-FFF2-40B4-BE49-F238E27FC236}">
                <a16:creationId xmlns:a16="http://schemas.microsoft.com/office/drawing/2014/main" id="{F873A46A-905C-1A41-8332-992E542C39CB}"/>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4CC75F81-1A84-C542-8983-74C36F95A57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95247" y="1129553"/>
            <a:ext cx="4598894" cy="4598894"/>
          </a:xfrm>
          <a:prstGeom prst="rect">
            <a:avLst/>
          </a:prstGeom>
        </p:spPr>
      </p:pic>
      <p:sp>
        <p:nvSpPr>
          <p:cNvPr id="8" name="Rectangle 7">
            <a:extLst>
              <a:ext uri="{FF2B5EF4-FFF2-40B4-BE49-F238E27FC236}">
                <a16:creationId xmlns:a16="http://schemas.microsoft.com/office/drawing/2014/main" id="{E2191581-B2B2-9D45-B072-C24CB022C14E}"/>
              </a:ext>
            </a:extLst>
          </p:cNvPr>
          <p:cNvSpPr/>
          <p:nvPr/>
        </p:nvSpPr>
        <p:spPr>
          <a:xfrm>
            <a:off x="699247" y="6211669"/>
            <a:ext cx="6096000" cy="646331"/>
          </a:xfrm>
          <a:prstGeom prst="rect">
            <a:avLst/>
          </a:prstGeom>
        </p:spPr>
        <p:txBody>
          <a:bodyPr>
            <a:spAutoFit/>
          </a:bodyPr>
          <a:lstStyle/>
          <a:p>
            <a:r>
              <a:rPr lang="en-US" dirty="0"/>
              <a:t>By </a:t>
            </a:r>
            <a:r>
              <a:rPr lang="en-US" dirty="0" err="1"/>
              <a:t>Cmglee</a:t>
            </a:r>
            <a:r>
              <a:rPr lang="en-US" dirty="0"/>
              <a:t> - Own work, CC BY-SA 3.0, https://</a:t>
            </a:r>
            <a:r>
              <a:rPr lang="en-US" dirty="0" err="1"/>
              <a:t>commons.wikimedia.org</a:t>
            </a:r>
            <a:r>
              <a:rPr lang="en-US" dirty="0"/>
              <a:t>/w/</a:t>
            </a:r>
            <a:r>
              <a:rPr lang="en-US" dirty="0" err="1"/>
              <a:t>index.php?curid</a:t>
            </a:r>
            <a:r>
              <a:rPr lang="en-US" dirty="0"/>
              <a:t>=42549151</a:t>
            </a:r>
          </a:p>
        </p:txBody>
      </p:sp>
      <p:pic>
        <p:nvPicPr>
          <p:cNvPr id="9" name="Content Placeholder 4" descr="A screenshot of a cell phone&#10;&#10;Description automatically generated">
            <a:extLst>
              <a:ext uri="{FF2B5EF4-FFF2-40B4-BE49-F238E27FC236}">
                <a16:creationId xmlns:a16="http://schemas.microsoft.com/office/drawing/2014/main" id="{079D4709-425C-9644-B595-5CD3926752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38517" y="3122752"/>
            <a:ext cx="5217459" cy="1757083"/>
          </a:xfrm>
          <a:prstGeom prst="rect">
            <a:avLst/>
          </a:prstGeom>
        </p:spPr>
      </p:pic>
    </p:spTree>
    <p:extLst>
      <p:ext uri="{BB962C8B-B14F-4D97-AF65-F5344CB8AC3E}">
        <p14:creationId xmlns:p14="http://schemas.microsoft.com/office/powerpoint/2010/main" val="3330148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EE21-BA3F-0047-8C4D-9B9E83D90B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6B2F29-91ED-4040-99D1-CD82B1D183B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AEB5C2-1336-FF4D-BD74-3A6CF9261CD1}"/>
              </a:ext>
            </a:extLst>
          </p:cNvPr>
          <p:cNvPicPr>
            <a:picLocks noChangeAspect="1"/>
          </p:cNvPicPr>
          <p:nvPr/>
        </p:nvPicPr>
        <p:blipFill>
          <a:blip r:embed="rId2"/>
          <a:stretch>
            <a:fillRect/>
          </a:stretch>
        </p:blipFill>
        <p:spPr>
          <a:xfrm>
            <a:off x="838200" y="0"/>
            <a:ext cx="10040020" cy="6858000"/>
          </a:xfrm>
          <a:prstGeom prst="rect">
            <a:avLst/>
          </a:prstGeom>
        </p:spPr>
      </p:pic>
    </p:spTree>
    <p:extLst>
      <p:ext uri="{BB962C8B-B14F-4D97-AF65-F5344CB8AC3E}">
        <p14:creationId xmlns:p14="http://schemas.microsoft.com/office/powerpoint/2010/main" val="211177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3358-3A14-694B-AADA-793D244F7EF6}"/>
              </a:ext>
            </a:extLst>
          </p:cNvPr>
          <p:cNvSpPr>
            <a:spLocks noGrp="1"/>
          </p:cNvSpPr>
          <p:nvPr>
            <p:ph type="title"/>
          </p:nvPr>
        </p:nvSpPr>
        <p:spPr/>
        <p:txBody>
          <a:bodyPr/>
          <a:lstStyle/>
          <a:p>
            <a:r>
              <a:rPr lang="en-US" dirty="0"/>
              <a:t>Review -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D8446-CD42-1246-A941-1991EE5D61D5}"/>
                  </a:ext>
                </a:extLst>
              </p:cNvPr>
              <p:cNvSpPr>
                <a:spLocks noGrp="1"/>
              </p:cNvSpPr>
              <p:nvPr>
                <p:ph idx="1"/>
              </p:nvPr>
            </p:nvSpPr>
            <p:spPr>
              <a:xfrm>
                <a:off x="838200" y="1825625"/>
                <a:ext cx="5310809" cy="4351338"/>
              </a:xfrm>
            </p:spPr>
            <p:txBody>
              <a:bodyPr>
                <a:normAutofit lnSpcReduction="10000"/>
              </a:bodyPr>
              <a:lstStyle/>
              <a:p>
                <a:r>
                  <a:rPr lang="en-US" dirty="0"/>
                  <a:t>Neural network trained copy its input to its output</a:t>
                </a:r>
              </a:p>
              <a:p>
                <a:r>
                  <a:rPr lang="en-US" dirty="0"/>
                  <a:t>Divided into two pieces</a:t>
                </a:r>
              </a:p>
              <a:p>
                <a:pPr lvl="1"/>
                <a:r>
                  <a:rPr lang="en-US" b="0" dirty="0"/>
                  <a:t>Encoder -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oMath>
                </a14:m>
                <a:endParaRPr lang="en-US" dirty="0"/>
              </a:p>
              <a:p>
                <a:r>
                  <a:rPr lang="en-US" dirty="0"/>
                  <a:t>Learns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a:p>
                <a:r>
                  <a:rPr lang="en-US" dirty="0"/>
                  <a:t>Trained like a normal neural network</a:t>
                </a:r>
              </a:p>
              <a:p>
                <a:r>
                  <a:rPr lang="en-US" dirty="0"/>
                  <a:t>Considered a form of unsupervised learning</a:t>
                </a:r>
              </a:p>
            </p:txBody>
          </p:sp>
        </mc:Choice>
        <mc:Fallback xmlns="">
          <p:sp>
            <p:nvSpPr>
              <p:cNvPr id="3" name="Content Placeholder 2">
                <a:extLst>
                  <a:ext uri="{FF2B5EF4-FFF2-40B4-BE49-F238E27FC236}">
                    <a16:creationId xmlns:a16="http://schemas.microsoft.com/office/drawing/2014/main" id="{F01D8446-CD42-1246-A941-1991EE5D61D5}"/>
                  </a:ext>
                </a:extLst>
              </p:cNvPr>
              <p:cNvSpPr>
                <a:spLocks noGrp="1" noRot="1" noChangeAspect="1" noMove="1" noResize="1" noEditPoints="1" noAdjustHandles="1" noChangeArrowheads="1" noChangeShapeType="1" noTextEdit="1"/>
              </p:cNvSpPr>
              <p:nvPr>
                <p:ph idx="1"/>
              </p:nvPr>
            </p:nvSpPr>
            <p:spPr>
              <a:xfrm>
                <a:off x="838200" y="1825625"/>
                <a:ext cx="5310809" cy="4351338"/>
              </a:xfrm>
              <a:blipFill>
                <a:blip r:embed="rId2"/>
                <a:stretch>
                  <a:fillRect l="-1909" t="-35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307CCD7-5FC5-2F49-A91E-586475217046}"/>
              </a:ext>
            </a:extLst>
          </p:cNvPr>
          <p:cNvPicPr>
            <a:picLocks noChangeAspect="1"/>
          </p:cNvPicPr>
          <p:nvPr/>
        </p:nvPicPr>
        <p:blipFill>
          <a:blip r:embed="rId3"/>
          <a:stretch>
            <a:fillRect/>
          </a:stretch>
        </p:blipFill>
        <p:spPr>
          <a:xfrm>
            <a:off x="6881743" y="1690688"/>
            <a:ext cx="4639522" cy="4217747"/>
          </a:xfrm>
          <a:prstGeom prst="rect">
            <a:avLst/>
          </a:prstGeom>
        </p:spPr>
      </p:pic>
    </p:spTree>
    <p:extLst>
      <p:ext uri="{BB962C8B-B14F-4D97-AF65-F5344CB8AC3E}">
        <p14:creationId xmlns:p14="http://schemas.microsoft.com/office/powerpoint/2010/main" val="84398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5109-07DF-6A4C-A5E0-E32824AB234D}"/>
              </a:ext>
            </a:extLst>
          </p:cNvPr>
          <p:cNvSpPr>
            <a:spLocks noGrp="1"/>
          </p:cNvSpPr>
          <p:nvPr>
            <p:ph type="title"/>
          </p:nvPr>
        </p:nvSpPr>
        <p:spPr/>
        <p:txBody>
          <a:bodyPr/>
          <a:lstStyle/>
          <a:p>
            <a:r>
              <a:rPr lang="en-US" dirty="0"/>
              <a:t>GP-GAN Towards High-Resolution Image Editing</a:t>
            </a:r>
          </a:p>
        </p:txBody>
      </p:sp>
      <p:sp>
        <p:nvSpPr>
          <p:cNvPr id="4" name="Content Placeholder 3">
            <a:extLst>
              <a:ext uri="{FF2B5EF4-FFF2-40B4-BE49-F238E27FC236}">
                <a16:creationId xmlns:a16="http://schemas.microsoft.com/office/drawing/2014/main" id="{F873A46A-905C-1A41-8332-992E542C39CB}"/>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986E6158-9D19-844E-925D-BA4DEF7BFED8}"/>
              </a:ext>
            </a:extLst>
          </p:cNvPr>
          <p:cNvPicPr>
            <a:picLocks noChangeAspect="1"/>
          </p:cNvPicPr>
          <p:nvPr/>
        </p:nvPicPr>
        <p:blipFill>
          <a:blip r:embed="rId2"/>
          <a:stretch>
            <a:fillRect/>
          </a:stretch>
        </p:blipFill>
        <p:spPr>
          <a:xfrm>
            <a:off x="2714437" y="1143000"/>
            <a:ext cx="7064375" cy="5715000"/>
          </a:xfrm>
          <a:prstGeom prst="rect">
            <a:avLst/>
          </a:prstGeom>
        </p:spPr>
      </p:pic>
    </p:spTree>
    <p:extLst>
      <p:ext uri="{BB962C8B-B14F-4D97-AF65-F5344CB8AC3E}">
        <p14:creationId xmlns:p14="http://schemas.microsoft.com/office/powerpoint/2010/main" val="18514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5E7D-9FA4-2345-8426-C14160779AEB}"/>
              </a:ext>
            </a:extLst>
          </p:cNvPr>
          <p:cNvSpPr>
            <a:spLocks noGrp="1"/>
          </p:cNvSpPr>
          <p:nvPr>
            <p:ph type="title"/>
          </p:nvPr>
        </p:nvSpPr>
        <p:spPr/>
        <p:txBody>
          <a:bodyPr/>
          <a:lstStyle/>
          <a:p>
            <a:r>
              <a:rPr lang="en-US" dirty="0"/>
              <a:t>Photo-Realistic Image Super-Resolution Using a Generative Adversarial Network</a:t>
            </a:r>
          </a:p>
        </p:txBody>
      </p:sp>
      <p:sp>
        <p:nvSpPr>
          <p:cNvPr id="3" name="Content Placeholder 2">
            <a:extLst>
              <a:ext uri="{FF2B5EF4-FFF2-40B4-BE49-F238E27FC236}">
                <a16:creationId xmlns:a16="http://schemas.microsoft.com/office/drawing/2014/main" id="{B9F03371-DB77-CC4C-B32B-0160537E93F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E83B5B-B457-A34A-8861-2DE9F390D667}"/>
              </a:ext>
            </a:extLst>
          </p:cNvPr>
          <p:cNvPicPr>
            <a:picLocks noChangeAspect="1"/>
          </p:cNvPicPr>
          <p:nvPr/>
        </p:nvPicPr>
        <p:blipFill>
          <a:blip r:embed="rId2"/>
          <a:stretch>
            <a:fillRect/>
          </a:stretch>
        </p:blipFill>
        <p:spPr>
          <a:xfrm>
            <a:off x="0" y="1765440"/>
            <a:ext cx="12192000" cy="4813300"/>
          </a:xfrm>
          <a:prstGeom prst="rect">
            <a:avLst/>
          </a:prstGeom>
        </p:spPr>
      </p:pic>
    </p:spTree>
    <p:extLst>
      <p:ext uri="{BB962C8B-B14F-4D97-AF65-F5344CB8AC3E}">
        <p14:creationId xmlns:p14="http://schemas.microsoft.com/office/powerpoint/2010/main" val="3560345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677F-6443-2F46-97FD-1FD2FDC0CA43}"/>
              </a:ext>
            </a:extLst>
          </p:cNvPr>
          <p:cNvSpPr>
            <a:spLocks noGrp="1"/>
          </p:cNvSpPr>
          <p:nvPr>
            <p:ph type="title"/>
          </p:nvPr>
        </p:nvSpPr>
        <p:spPr/>
        <p:txBody>
          <a:bodyPr/>
          <a:lstStyle/>
          <a:p>
            <a:r>
              <a:rPr lang="en-US" dirty="0"/>
              <a:t>Photo-Realistic Image Super-Resolution Using a Generative Adversarial Network</a:t>
            </a:r>
          </a:p>
        </p:txBody>
      </p:sp>
      <p:sp>
        <p:nvSpPr>
          <p:cNvPr id="3" name="Content Placeholder 2">
            <a:extLst>
              <a:ext uri="{FF2B5EF4-FFF2-40B4-BE49-F238E27FC236}">
                <a16:creationId xmlns:a16="http://schemas.microsoft.com/office/drawing/2014/main" id="{7C9C2FDD-2E39-344B-B48D-9F6BF5C2EE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500DF1-F822-8C43-9425-E9286B180DFA}"/>
              </a:ext>
            </a:extLst>
          </p:cNvPr>
          <p:cNvPicPr>
            <a:picLocks noChangeAspect="1"/>
          </p:cNvPicPr>
          <p:nvPr/>
        </p:nvPicPr>
        <p:blipFill>
          <a:blip r:embed="rId2"/>
          <a:stretch>
            <a:fillRect/>
          </a:stretch>
        </p:blipFill>
        <p:spPr>
          <a:xfrm>
            <a:off x="1045464" y="1710296"/>
            <a:ext cx="10101072" cy="5167311"/>
          </a:xfrm>
          <a:prstGeom prst="rect">
            <a:avLst/>
          </a:prstGeom>
        </p:spPr>
      </p:pic>
    </p:spTree>
    <p:extLst>
      <p:ext uri="{BB962C8B-B14F-4D97-AF65-F5344CB8AC3E}">
        <p14:creationId xmlns:p14="http://schemas.microsoft.com/office/powerpoint/2010/main" val="34368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155D-7358-A942-BD94-B1930F9FB5F7}"/>
              </a:ext>
            </a:extLst>
          </p:cNvPr>
          <p:cNvSpPr>
            <a:spLocks noGrp="1"/>
          </p:cNvSpPr>
          <p:nvPr>
            <p:ph type="title"/>
          </p:nvPr>
        </p:nvSpPr>
        <p:spPr/>
        <p:txBody>
          <a:bodyPr/>
          <a:lstStyle/>
          <a:p>
            <a:r>
              <a:rPr lang="en-US" dirty="0"/>
              <a:t>Photo-Realistic Image Super-Resolution Using a Generative Adversarial Network</a:t>
            </a:r>
          </a:p>
        </p:txBody>
      </p:sp>
      <p:sp>
        <p:nvSpPr>
          <p:cNvPr id="3" name="Content Placeholder 2">
            <a:extLst>
              <a:ext uri="{FF2B5EF4-FFF2-40B4-BE49-F238E27FC236}">
                <a16:creationId xmlns:a16="http://schemas.microsoft.com/office/drawing/2014/main" id="{6100B6D4-6E91-1E41-A264-36B93D6BE9C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DBA86D9-33BA-0C4A-AE9B-6D6E4DA051D7}"/>
              </a:ext>
            </a:extLst>
          </p:cNvPr>
          <p:cNvPicPr>
            <a:picLocks noChangeAspect="1"/>
          </p:cNvPicPr>
          <p:nvPr/>
        </p:nvPicPr>
        <p:blipFill>
          <a:blip r:embed="rId2"/>
          <a:stretch>
            <a:fillRect/>
          </a:stretch>
        </p:blipFill>
        <p:spPr>
          <a:xfrm>
            <a:off x="0" y="2505224"/>
            <a:ext cx="12192000" cy="3419231"/>
          </a:xfrm>
          <a:prstGeom prst="rect">
            <a:avLst/>
          </a:prstGeom>
        </p:spPr>
      </p:pic>
    </p:spTree>
    <p:extLst>
      <p:ext uri="{BB962C8B-B14F-4D97-AF65-F5344CB8AC3E}">
        <p14:creationId xmlns:p14="http://schemas.microsoft.com/office/powerpoint/2010/main" val="420405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155D-7358-A942-BD94-B1930F9FB5F7}"/>
              </a:ext>
            </a:extLst>
          </p:cNvPr>
          <p:cNvSpPr>
            <a:spLocks noGrp="1"/>
          </p:cNvSpPr>
          <p:nvPr>
            <p:ph type="title"/>
          </p:nvPr>
        </p:nvSpPr>
        <p:spPr/>
        <p:txBody>
          <a:bodyPr/>
          <a:lstStyle/>
          <a:p>
            <a:r>
              <a:rPr lang="en-US" dirty="0"/>
              <a:t>Photo-Realistic Image Super-Resolution Using a Generative Adversarial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00B6D4-6E91-1E41-A264-36B93D6BE9C7}"/>
                  </a:ext>
                </a:extLst>
              </p:cNvPr>
              <p:cNvSpPr>
                <a:spLocks noGrp="1"/>
              </p:cNvSpPr>
              <p:nvPr>
                <p:ph idx="1"/>
              </p:nvPr>
            </p:nvSpPr>
            <p:spPr/>
            <p:txBody>
              <a:bodyPr/>
              <a:lstStyle/>
              <a:p>
                <a:r>
                  <a:rPr lang="en-US" dirty="0"/>
                  <a:t>Multi-Part Loss Function – </a:t>
                </a:r>
              </a:p>
              <a:p>
                <a:r>
                  <a:rPr lang="en-US" dirty="0"/>
                  <a:t>Pixel-Wise Loss – </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𝑀𝑆𝐸</m:t>
                          </m:r>
                        </m:sub>
                        <m:sup>
                          <m:r>
                            <a:rPr lang="en-US" b="0" i="1" smtClean="0">
                              <a:latin typeface="Cambria Math" panose="02040503050406030204" pitchFamily="18" charset="0"/>
                            </a:rPr>
                            <m:t>𝑆𝑅</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𝑖</m:t>
                                      </m:r>
                                    </m:sub>
                                    <m:sup>
                                      <m:r>
                                        <a:rPr lang="en-US" b="0" i="1" smtClean="0">
                                          <a:latin typeface="Cambria Math" panose="02040503050406030204" pitchFamily="18" charset="0"/>
                                        </a:rPr>
                                        <m:t>𝐻𝑅</m:t>
                                      </m:r>
                                    </m:sup>
                                  </m:sSubSup>
                                  <m:r>
                                    <a:rPr lang="en-US" b="0" i="1" smtClean="0">
                                      <a:latin typeface="Cambria Math" panose="02040503050406030204" pitchFamily="18" charset="0"/>
                                    </a:rPr>
                                    <m:t>−</m:t>
                                  </m:r>
                                  <m:r>
                                    <a:rPr lang="en-US" b="0" i="1" smtClean="0">
                                      <a:latin typeface="Cambria Math" panose="02040503050406030204" pitchFamily="18" charset="0"/>
                                    </a:rPr>
                                    <m:t>𝐺</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𝑆𝑅</m:t>
                                              </m:r>
                                            </m:sup>
                                          </m:sSup>
                                        </m:e>
                                      </m:d>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m:oMathPara>
                </a14:m>
                <a:endParaRPr lang="en-US" dirty="0"/>
              </a:p>
              <a:p>
                <a:r>
                  <a:rPr lang="en-US" dirty="0"/>
                  <a:t>Adversarial Loss</a:t>
                </a:r>
              </a:p>
              <a:p>
                <a:r>
                  <a:rPr lang="en-US" dirty="0"/>
                  <a:t>VGG Loss – Loss of the activation function between the reconstructed and high resolution image</a:t>
                </a:r>
              </a:p>
            </p:txBody>
          </p:sp>
        </mc:Choice>
        <mc:Fallback>
          <p:sp>
            <p:nvSpPr>
              <p:cNvPr id="3" name="Content Placeholder 2">
                <a:extLst>
                  <a:ext uri="{FF2B5EF4-FFF2-40B4-BE49-F238E27FC236}">
                    <a16:creationId xmlns:a16="http://schemas.microsoft.com/office/drawing/2014/main" id="{6100B6D4-6E91-1E41-A264-36B93D6BE9C7}"/>
                  </a:ext>
                </a:extLst>
              </p:cNvPr>
              <p:cNvSpPr>
                <a:spLocks noGrp="1" noRot="1" noChangeAspect="1" noMove="1" noResize="1" noEditPoints="1" noAdjustHandles="1" noChangeArrowheads="1" noChangeShapeType="1" noTextEdit="1"/>
              </p:cNvSpPr>
              <p:nvPr>
                <p:ph idx="1"/>
              </p:nvPr>
            </p:nvSpPr>
            <p:spPr>
              <a:blipFill>
                <a:blip r:embed="rId2"/>
                <a:stretch>
                  <a:fillRect l="-965" t="-15789" r="-1206"/>
                </a:stretch>
              </a:blipFill>
            </p:spPr>
            <p:txBody>
              <a:bodyPr/>
              <a:lstStyle/>
              <a:p>
                <a:r>
                  <a:rPr lang="en-US">
                    <a:noFill/>
                  </a:rPr>
                  <a:t> </a:t>
                </a:r>
              </a:p>
            </p:txBody>
          </p:sp>
        </mc:Fallback>
      </mc:AlternateContent>
    </p:spTree>
    <p:extLst>
      <p:ext uri="{BB962C8B-B14F-4D97-AF65-F5344CB8AC3E}">
        <p14:creationId xmlns:p14="http://schemas.microsoft.com/office/powerpoint/2010/main" val="414614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155D-7358-A942-BD94-B1930F9FB5F7}"/>
              </a:ext>
            </a:extLst>
          </p:cNvPr>
          <p:cNvSpPr>
            <a:spLocks noGrp="1"/>
          </p:cNvSpPr>
          <p:nvPr>
            <p:ph type="title"/>
          </p:nvPr>
        </p:nvSpPr>
        <p:spPr/>
        <p:txBody>
          <a:bodyPr/>
          <a:lstStyle/>
          <a:p>
            <a:r>
              <a:rPr lang="en-US" dirty="0"/>
              <a:t>Photo-Realistic Image Super-Resolution Using a Generative Adversarial Network</a:t>
            </a:r>
          </a:p>
        </p:txBody>
      </p:sp>
      <p:pic>
        <p:nvPicPr>
          <p:cNvPr id="4" name="Picture 3">
            <a:extLst>
              <a:ext uri="{FF2B5EF4-FFF2-40B4-BE49-F238E27FC236}">
                <a16:creationId xmlns:a16="http://schemas.microsoft.com/office/drawing/2014/main" id="{9D27CA5C-A2A9-BF4B-AC3D-D5C8B58D5331}"/>
              </a:ext>
            </a:extLst>
          </p:cNvPr>
          <p:cNvPicPr>
            <a:picLocks noChangeAspect="1"/>
          </p:cNvPicPr>
          <p:nvPr/>
        </p:nvPicPr>
        <p:blipFill>
          <a:blip r:embed="rId2"/>
          <a:stretch>
            <a:fillRect/>
          </a:stretch>
        </p:blipFill>
        <p:spPr>
          <a:xfrm>
            <a:off x="175395" y="1690688"/>
            <a:ext cx="11841209" cy="4979053"/>
          </a:xfrm>
          <a:prstGeom prst="rect">
            <a:avLst/>
          </a:prstGeom>
        </p:spPr>
      </p:pic>
    </p:spTree>
    <p:extLst>
      <p:ext uri="{BB962C8B-B14F-4D97-AF65-F5344CB8AC3E}">
        <p14:creationId xmlns:p14="http://schemas.microsoft.com/office/powerpoint/2010/main" val="59517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7742" y="1163431"/>
            <a:ext cx="10895997" cy="3911387"/>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p:nvPr/>
        </p:nvSpPr>
        <p:spPr>
          <a:xfrm>
            <a:off x="552165" y="5117835"/>
            <a:ext cx="80391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An Analysis of Deep Neural Network </a:t>
            </a:r>
            <a:r>
              <a:rPr sz="1867" dirty="0">
                <a:latin typeface="Arial"/>
                <a:cs typeface="Arial"/>
              </a:rPr>
              <a:t>Models </a:t>
            </a:r>
            <a:r>
              <a:rPr sz="1867" spc="-7" dirty="0">
                <a:latin typeface="Arial"/>
                <a:cs typeface="Arial"/>
              </a:rPr>
              <a:t>for Practical Applications,</a:t>
            </a:r>
            <a:r>
              <a:rPr sz="1867" spc="-300" dirty="0">
                <a:latin typeface="Arial"/>
                <a:cs typeface="Arial"/>
              </a:rPr>
              <a:t> </a:t>
            </a:r>
            <a:r>
              <a:rPr sz="1867" spc="-7" dirty="0">
                <a:latin typeface="Arial"/>
                <a:cs typeface="Arial"/>
              </a:rPr>
              <a:t>2017.</a:t>
            </a:r>
            <a:endParaRPr sz="1867">
              <a:latin typeface="Arial"/>
              <a:cs typeface="Arial"/>
            </a:endParaRPr>
          </a:p>
        </p:txBody>
      </p:sp>
      <p:sp>
        <p:nvSpPr>
          <p:cNvPr id="5" name="object 5"/>
          <p:cNvSpPr txBox="1"/>
          <p:nvPr/>
        </p:nvSpPr>
        <p:spPr>
          <a:xfrm>
            <a:off x="210566" y="6290124"/>
            <a:ext cx="11833860"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0" dirty="0">
                <a:solidFill>
                  <a:srgbClr val="FFFFFF"/>
                </a:solidFill>
                <a:latin typeface="Arial"/>
                <a:cs typeface="Arial"/>
              </a:rPr>
              <a:t> </a:t>
            </a:r>
            <a:r>
              <a:rPr sz="2400" spc="-7" dirty="0">
                <a:solidFill>
                  <a:srgbClr val="FFFFFF"/>
                </a:solidFill>
                <a:latin typeface="Arial"/>
                <a:cs typeface="Arial"/>
              </a:rPr>
              <a:t>Serena</a:t>
            </a:r>
            <a:r>
              <a:rPr sz="2400" spc="-47" dirty="0">
                <a:solidFill>
                  <a:srgbClr val="FFFFFF"/>
                </a:solidFill>
                <a:latin typeface="Arial"/>
                <a:cs typeface="Arial"/>
              </a:rPr>
              <a:t> </a:t>
            </a:r>
            <a:r>
              <a:rPr sz="2400" spc="-53" dirty="0">
                <a:solidFill>
                  <a:srgbClr val="FFFFFF"/>
                </a:solidFill>
                <a:latin typeface="Arial"/>
                <a:cs typeface="Arial"/>
              </a:rPr>
              <a:t>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a:t>
            </a:r>
            <a:r>
              <a:rPr sz="4000" spc="-9" baseline="-4166" dirty="0">
                <a:solidFill>
                  <a:srgbClr val="FFFFFF"/>
                </a:solidFill>
                <a:latin typeface="Arial"/>
                <a:cs typeface="Arial"/>
              </a:rPr>
              <a:t>April 30,</a:t>
            </a:r>
            <a:r>
              <a:rPr sz="4000" spc="-189" baseline="-4166" dirty="0">
                <a:solidFill>
                  <a:srgbClr val="FFFFFF"/>
                </a:solidFill>
                <a:latin typeface="Arial"/>
                <a:cs typeface="Arial"/>
              </a:rPr>
              <a:t> </a:t>
            </a:r>
            <a:r>
              <a:rPr sz="4000" spc="-9" baseline="-4166" dirty="0">
                <a:solidFill>
                  <a:srgbClr val="FFFFFF"/>
                </a:solidFill>
                <a:latin typeface="Arial"/>
                <a:cs typeface="Arial"/>
              </a:rPr>
              <a:t>2019</a:t>
            </a:r>
            <a:endParaRPr sz="4000" baseline="-4166">
              <a:latin typeface="Arial"/>
              <a:cs typeface="Arial"/>
            </a:endParaRPr>
          </a:p>
        </p:txBody>
      </p:sp>
      <p:sp>
        <p:nvSpPr>
          <p:cNvPr id="6" name="object 6"/>
          <p:cNvSpPr txBox="1"/>
          <p:nvPr/>
        </p:nvSpPr>
        <p:spPr>
          <a:xfrm>
            <a:off x="249434" y="5864473"/>
            <a:ext cx="6430433" cy="168486"/>
          </a:xfrm>
          <a:prstGeom prst="rect">
            <a:avLst/>
          </a:prstGeom>
        </p:spPr>
        <p:txBody>
          <a:bodyPr vert="horz" wrap="square" lIns="0" tIns="4233" rIns="0" bIns="0" rtlCol="0">
            <a:spAutoFit/>
          </a:bodyPr>
          <a:lstStyle/>
          <a:p>
            <a:pPr marL="16933">
              <a:spcBef>
                <a:spcPts val="33"/>
              </a:spcBef>
            </a:pPr>
            <a:r>
              <a:rPr sz="1067" spc="-7" dirty="0">
                <a:latin typeface="Arial"/>
                <a:cs typeface="Arial"/>
              </a:rPr>
              <a:t>Figures </a:t>
            </a:r>
            <a:r>
              <a:rPr sz="1067" dirty="0">
                <a:latin typeface="Arial"/>
                <a:cs typeface="Arial"/>
              </a:rPr>
              <a:t>copyright </a:t>
            </a:r>
            <a:r>
              <a:rPr sz="1067" spc="-7" dirty="0">
                <a:latin typeface="Arial"/>
                <a:cs typeface="Arial"/>
              </a:rPr>
              <a:t>Alfredo Canziani, Adam Paszke, Eugenio Culurciello, 2017. Reproduced with</a:t>
            </a:r>
            <a:r>
              <a:rPr sz="1067" spc="-180" dirty="0">
                <a:latin typeface="Arial"/>
                <a:cs typeface="Arial"/>
              </a:rPr>
              <a:t> </a:t>
            </a:r>
            <a:r>
              <a:rPr sz="1067" spc="-7" dirty="0">
                <a:latin typeface="Arial"/>
                <a:cs typeface="Arial"/>
              </a:rPr>
              <a:t>permission.</a:t>
            </a:r>
            <a:endParaRPr sz="1067">
              <a:latin typeface="Arial"/>
              <a:cs typeface="Arial"/>
            </a:endParaRPr>
          </a:p>
        </p:txBody>
      </p:sp>
      <p:sp>
        <p:nvSpPr>
          <p:cNvPr id="4" name="object 4"/>
          <p:cNvSpPr txBox="1">
            <a:spLocks noGrp="1"/>
          </p:cNvSpPr>
          <p:nvPr>
            <p:ph type="title"/>
          </p:nvPr>
        </p:nvSpPr>
        <p:spPr>
          <a:xfrm>
            <a:off x="351032" y="360413"/>
            <a:ext cx="5744968" cy="509541"/>
          </a:xfrm>
          <a:prstGeom prst="rect">
            <a:avLst/>
          </a:prstGeom>
        </p:spPr>
        <p:txBody>
          <a:bodyPr vert="horz" wrap="square" lIns="0" tIns="16933" rIns="0" bIns="0" rtlCol="0" anchor="ctr">
            <a:spAutoFit/>
          </a:bodyPr>
          <a:lstStyle/>
          <a:p>
            <a:pPr marL="16933">
              <a:lnSpc>
                <a:spcPct val="100000"/>
              </a:lnSpc>
              <a:spcBef>
                <a:spcPts val="133"/>
              </a:spcBef>
            </a:pPr>
            <a:r>
              <a:rPr lang="en-US" sz="3200" dirty="0"/>
              <a:t>Review – Model Architectures</a:t>
            </a:r>
            <a:endParaRPr sz="3200" dirty="0"/>
          </a:p>
        </p:txBody>
      </p:sp>
    </p:spTree>
    <p:extLst>
      <p:ext uri="{BB962C8B-B14F-4D97-AF65-F5344CB8AC3E}">
        <p14:creationId xmlns:p14="http://schemas.microsoft.com/office/powerpoint/2010/main" val="25667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B77F-5A4D-B84D-AABB-46CDC3CB1A9D}"/>
              </a:ext>
            </a:extLst>
          </p:cNvPr>
          <p:cNvSpPr>
            <a:spLocks noGrp="1"/>
          </p:cNvSpPr>
          <p:nvPr>
            <p:ph type="title"/>
          </p:nvPr>
        </p:nvSpPr>
        <p:spPr/>
        <p:txBody>
          <a:bodyPr>
            <a:normAutofit fontScale="90000"/>
          </a:bodyPr>
          <a:lstStyle/>
          <a:p>
            <a:r>
              <a:rPr lang="en-US" dirty="0"/>
              <a:t>Unsupervised Representation Learning with Deep Convolutional Generative Adversarial Networks (2015) </a:t>
            </a:r>
          </a:p>
        </p:txBody>
      </p:sp>
      <p:sp>
        <p:nvSpPr>
          <p:cNvPr id="3" name="Content Placeholder 2">
            <a:extLst>
              <a:ext uri="{FF2B5EF4-FFF2-40B4-BE49-F238E27FC236}">
                <a16:creationId xmlns:a16="http://schemas.microsoft.com/office/drawing/2014/main" id="{2AB5E843-0A82-F844-8281-5A4F48000ABE}"/>
              </a:ext>
            </a:extLst>
          </p:cNvPr>
          <p:cNvSpPr>
            <a:spLocks noGrp="1"/>
          </p:cNvSpPr>
          <p:nvPr>
            <p:ph idx="1"/>
          </p:nvPr>
        </p:nvSpPr>
        <p:spPr/>
        <p:txBody>
          <a:bodyPr/>
          <a:lstStyle/>
          <a:p>
            <a:r>
              <a:rPr lang="en-US" dirty="0"/>
              <a:t>Similar Generator/Discriminator architecture to GAN</a:t>
            </a:r>
          </a:p>
        </p:txBody>
      </p:sp>
      <p:pic>
        <p:nvPicPr>
          <p:cNvPr id="4" name="Picture 3">
            <a:extLst>
              <a:ext uri="{FF2B5EF4-FFF2-40B4-BE49-F238E27FC236}">
                <a16:creationId xmlns:a16="http://schemas.microsoft.com/office/drawing/2014/main" id="{30CCF248-94D9-6743-9E84-8AE84CEA17AC}"/>
              </a:ext>
            </a:extLst>
          </p:cNvPr>
          <p:cNvPicPr>
            <a:picLocks noChangeAspect="1"/>
          </p:cNvPicPr>
          <p:nvPr/>
        </p:nvPicPr>
        <p:blipFill>
          <a:blip r:embed="rId2"/>
          <a:stretch>
            <a:fillRect/>
          </a:stretch>
        </p:blipFill>
        <p:spPr>
          <a:xfrm>
            <a:off x="148071" y="3428999"/>
            <a:ext cx="11844668" cy="2747963"/>
          </a:xfrm>
          <a:prstGeom prst="rect">
            <a:avLst/>
          </a:prstGeom>
        </p:spPr>
      </p:pic>
    </p:spTree>
    <p:extLst>
      <p:ext uri="{BB962C8B-B14F-4D97-AF65-F5344CB8AC3E}">
        <p14:creationId xmlns:p14="http://schemas.microsoft.com/office/powerpoint/2010/main" val="329239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B77F-5A4D-B84D-AABB-46CDC3CB1A9D}"/>
              </a:ext>
            </a:extLst>
          </p:cNvPr>
          <p:cNvSpPr>
            <a:spLocks noGrp="1"/>
          </p:cNvSpPr>
          <p:nvPr>
            <p:ph type="title"/>
          </p:nvPr>
        </p:nvSpPr>
        <p:spPr/>
        <p:txBody>
          <a:bodyPr>
            <a:normAutofit fontScale="90000"/>
          </a:bodyPr>
          <a:lstStyle/>
          <a:p>
            <a:r>
              <a:rPr lang="en-US" dirty="0"/>
              <a:t>Unsupervised Representation Learning with Deep Convolutional Generative Adversarial Networks (2015) </a:t>
            </a:r>
          </a:p>
        </p:txBody>
      </p:sp>
      <p:sp>
        <p:nvSpPr>
          <p:cNvPr id="6" name="Content Placeholder 5">
            <a:extLst>
              <a:ext uri="{FF2B5EF4-FFF2-40B4-BE49-F238E27FC236}">
                <a16:creationId xmlns:a16="http://schemas.microsoft.com/office/drawing/2014/main" id="{0AB6EF6E-1646-354D-9466-1CA773A699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FF0AC51-D342-DB4E-A533-6E9C4B8B4631}"/>
              </a:ext>
            </a:extLst>
          </p:cNvPr>
          <p:cNvPicPr>
            <a:picLocks noChangeAspect="1"/>
          </p:cNvPicPr>
          <p:nvPr/>
        </p:nvPicPr>
        <p:blipFill>
          <a:blip r:embed="rId2"/>
          <a:stretch>
            <a:fillRect/>
          </a:stretch>
        </p:blipFill>
        <p:spPr>
          <a:xfrm>
            <a:off x="838200" y="1560357"/>
            <a:ext cx="10515600" cy="5356384"/>
          </a:xfrm>
          <a:prstGeom prst="rect">
            <a:avLst/>
          </a:prstGeom>
        </p:spPr>
      </p:pic>
    </p:spTree>
    <p:extLst>
      <p:ext uri="{BB962C8B-B14F-4D97-AF65-F5344CB8AC3E}">
        <p14:creationId xmlns:p14="http://schemas.microsoft.com/office/powerpoint/2010/main" val="383417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B77F-5A4D-B84D-AABB-46CDC3CB1A9D}"/>
              </a:ext>
            </a:extLst>
          </p:cNvPr>
          <p:cNvSpPr>
            <a:spLocks noGrp="1"/>
          </p:cNvSpPr>
          <p:nvPr>
            <p:ph type="title"/>
          </p:nvPr>
        </p:nvSpPr>
        <p:spPr/>
        <p:txBody>
          <a:bodyPr>
            <a:normAutofit fontScale="90000"/>
          </a:bodyPr>
          <a:lstStyle/>
          <a:p>
            <a:r>
              <a:rPr lang="en-US" dirty="0"/>
              <a:t>Unsupervised Representation Learning with Deep Convolutional Generative Adversarial Networks (2015) </a:t>
            </a:r>
          </a:p>
        </p:txBody>
      </p:sp>
      <p:sp>
        <p:nvSpPr>
          <p:cNvPr id="6" name="Content Placeholder 5">
            <a:extLst>
              <a:ext uri="{FF2B5EF4-FFF2-40B4-BE49-F238E27FC236}">
                <a16:creationId xmlns:a16="http://schemas.microsoft.com/office/drawing/2014/main" id="{0AB6EF6E-1646-354D-9466-1CA773A69938}"/>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EEBE054F-A944-664B-B691-8EA9B8FE86ED}"/>
              </a:ext>
            </a:extLst>
          </p:cNvPr>
          <p:cNvPicPr>
            <a:picLocks noChangeAspect="1"/>
          </p:cNvPicPr>
          <p:nvPr/>
        </p:nvPicPr>
        <p:blipFill>
          <a:blip r:embed="rId2"/>
          <a:stretch>
            <a:fillRect/>
          </a:stretch>
        </p:blipFill>
        <p:spPr>
          <a:xfrm>
            <a:off x="1409700" y="1690688"/>
            <a:ext cx="9372600" cy="4920615"/>
          </a:xfrm>
          <a:prstGeom prst="rect">
            <a:avLst/>
          </a:prstGeom>
        </p:spPr>
      </p:pic>
    </p:spTree>
    <p:extLst>
      <p:ext uri="{BB962C8B-B14F-4D97-AF65-F5344CB8AC3E}">
        <p14:creationId xmlns:p14="http://schemas.microsoft.com/office/powerpoint/2010/main" val="74530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DB3-ECB2-2B48-9BD5-86ACA3714524}"/>
              </a:ext>
            </a:extLst>
          </p:cNvPr>
          <p:cNvSpPr>
            <a:spLocks noGrp="1"/>
          </p:cNvSpPr>
          <p:nvPr>
            <p:ph type="title"/>
          </p:nvPr>
        </p:nvSpPr>
        <p:spPr/>
        <p:txBody>
          <a:bodyPr/>
          <a:lstStyle/>
          <a:p>
            <a:r>
              <a:rPr lang="en-US" dirty="0"/>
              <a:t>Laplacian Pyramid Generative Adversarial Network</a:t>
            </a:r>
          </a:p>
        </p:txBody>
      </p:sp>
      <p:pic>
        <p:nvPicPr>
          <p:cNvPr id="5" name="Content Placeholder 4">
            <a:extLst>
              <a:ext uri="{FF2B5EF4-FFF2-40B4-BE49-F238E27FC236}">
                <a16:creationId xmlns:a16="http://schemas.microsoft.com/office/drawing/2014/main" id="{C95A947A-559C-144D-9788-7983DF5CE6B5}"/>
              </a:ext>
            </a:extLst>
          </p:cNvPr>
          <p:cNvPicPr>
            <a:picLocks noGrp="1" noChangeAspect="1"/>
          </p:cNvPicPr>
          <p:nvPr>
            <p:ph idx="1"/>
          </p:nvPr>
        </p:nvPicPr>
        <p:blipFill>
          <a:blip r:embed="rId2"/>
          <a:stretch>
            <a:fillRect/>
          </a:stretch>
        </p:blipFill>
        <p:spPr>
          <a:xfrm>
            <a:off x="210671" y="1841239"/>
            <a:ext cx="11513710" cy="4651636"/>
          </a:xfrm>
        </p:spPr>
      </p:pic>
    </p:spTree>
    <p:extLst>
      <p:ext uri="{BB962C8B-B14F-4D97-AF65-F5344CB8AC3E}">
        <p14:creationId xmlns:p14="http://schemas.microsoft.com/office/powerpoint/2010/main" val="225448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DB3-ECB2-2B48-9BD5-86ACA3714524}"/>
              </a:ext>
            </a:extLst>
          </p:cNvPr>
          <p:cNvSpPr>
            <a:spLocks noGrp="1"/>
          </p:cNvSpPr>
          <p:nvPr>
            <p:ph type="title"/>
          </p:nvPr>
        </p:nvSpPr>
        <p:spPr/>
        <p:txBody>
          <a:bodyPr/>
          <a:lstStyle/>
          <a:p>
            <a:r>
              <a:rPr lang="en-US" dirty="0"/>
              <a:t>Laplacian Pyramid Generative Adversarial Network</a:t>
            </a:r>
          </a:p>
        </p:txBody>
      </p:sp>
      <p:pic>
        <p:nvPicPr>
          <p:cNvPr id="7" name="Content Placeholder 6" descr="A close up of a map&#10;&#10;Description automatically generated">
            <a:extLst>
              <a:ext uri="{FF2B5EF4-FFF2-40B4-BE49-F238E27FC236}">
                <a16:creationId xmlns:a16="http://schemas.microsoft.com/office/drawing/2014/main" id="{4BA1BC4D-6236-2C4A-93CB-3D557B3A2535}"/>
              </a:ext>
            </a:extLst>
          </p:cNvPr>
          <p:cNvPicPr>
            <a:picLocks noGrp="1" noChangeAspect="1"/>
          </p:cNvPicPr>
          <p:nvPr>
            <p:ph idx="1"/>
          </p:nvPr>
        </p:nvPicPr>
        <p:blipFill>
          <a:blip r:embed="rId2"/>
          <a:stretch>
            <a:fillRect/>
          </a:stretch>
        </p:blipFill>
        <p:spPr>
          <a:xfrm>
            <a:off x="318246" y="1690687"/>
            <a:ext cx="11811833" cy="4802187"/>
          </a:xfrm>
        </p:spPr>
      </p:pic>
    </p:spTree>
    <p:extLst>
      <p:ext uri="{BB962C8B-B14F-4D97-AF65-F5344CB8AC3E}">
        <p14:creationId xmlns:p14="http://schemas.microsoft.com/office/powerpoint/2010/main" val="2941970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DB3-ECB2-2B48-9BD5-86ACA3714524}"/>
              </a:ext>
            </a:extLst>
          </p:cNvPr>
          <p:cNvSpPr>
            <a:spLocks noGrp="1"/>
          </p:cNvSpPr>
          <p:nvPr>
            <p:ph type="title"/>
          </p:nvPr>
        </p:nvSpPr>
        <p:spPr/>
        <p:txBody>
          <a:bodyPr/>
          <a:lstStyle/>
          <a:p>
            <a:r>
              <a:rPr lang="en-US" dirty="0"/>
              <a:t>Laplacian Pyramid Generative Adversarial Network</a:t>
            </a:r>
          </a:p>
        </p:txBody>
      </p:sp>
      <p:pic>
        <p:nvPicPr>
          <p:cNvPr id="7" name="Content Placeholder 6">
            <a:extLst>
              <a:ext uri="{FF2B5EF4-FFF2-40B4-BE49-F238E27FC236}">
                <a16:creationId xmlns:a16="http://schemas.microsoft.com/office/drawing/2014/main" id="{4BA1BC4D-6236-2C4A-93CB-3D557B3A2535}"/>
              </a:ext>
            </a:extLst>
          </p:cNvPr>
          <p:cNvPicPr>
            <a:picLocks noGrp="1" noChangeAspect="1"/>
          </p:cNvPicPr>
          <p:nvPr>
            <p:ph idx="1"/>
          </p:nvPr>
        </p:nvPicPr>
        <p:blipFill>
          <a:blip r:embed="rId2"/>
          <a:srcRect/>
          <a:stretch/>
        </p:blipFill>
        <p:spPr>
          <a:xfrm>
            <a:off x="493448" y="1690688"/>
            <a:ext cx="11205103" cy="4802187"/>
          </a:xfrm>
        </p:spPr>
      </p:pic>
    </p:spTree>
    <p:extLst>
      <p:ext uri="{BB962C8B-B14F-4D97-AF65-F5344CB8AC3E}">
        <p14:creationId xmlns:p14="http://schemas.microsoft.com/office/powerpoint/2010/main" val="1789368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TotalTime>
  <Words>522</Words>
  <Application>Microsoft Macintosh PowerPoint</Application>
  <PresentationFormat>Widescreen</PresentationFormat>
  <Paragraphs>53</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GAN Applications</vt:lpstr>
      <vt:lpstr>Review - Autoencoders</vt:lpstr>
      <vt:lpstr>Review – Model Architectures</vt:lpstr>
      <vt:lpstr>Unsupervised Representation Learning with Deep Convolutional Generative Adversarial Networks (2015) </vt:lpstr>
      <vt:lpstr>Unsupervised Representation Learning with Deep Convolutional Generative Adversarial Networks (2015) </vt:lpstr>
      <vt:lpstr>Unsupervised Representation Learning with Deep Convolutional Generative Adversarial Networks (2015) </vt:lpstr>
      <vt:lpstr>Laplacian Pyramid Generative Adversarial Network</vt:lpstr>
      <vt:lpstr>Laplacian Pyramid Generative Adversarial Network</vt:lpstr>
      <vt:lpstr>Laplacian Pyramid Generative Adversarial Network</vt:lpstr>
      <vt:lpstr>Progressive Growing of GANs for Improved Quality, Stability, and Variation</vt:lpstr>
      <vt:lpstr>Progressive Growing of GANs for Improved Quality, Stability, and Variation</vt:lpstr>
      <vt:lpstr>Progression of GAN Quality</vt:lpstr>
      <vt:lpstr>Neural Photo Editing with Introspective Adversarial Networks</vt:lpstr>
      <vt:lpstr>Neural Photo Editing with Introspective Adversarial Networks</vt:lpstr>
      <vt:lpstr>GP-GAN Towards High-Resolution Image Editing</vt:lpstr>
      <vt:lpstr>GP-GAN Towards High-Resolution Image Editing</vt:lpstr>
      <vt:lpstr>GP-GAN Towards High-Resolution Image Editing</vt:lpstr>
      <vt:lpstr>GP-GAN Towards High-Resolution Image Editing</vt:lpstr>
      <vt:lpstr>PowerPoint Presentation</vt:lpstr>
      <vt:lpstr>GP-GAN Towards High-Resolution Image Editing</vt:lpstr>
      <vt:lpstr>Photo-Realistic Image Super-Resolution Using a Generative Adversarial Network</vt:lpstr>
      <vt:lpstr>Photo-Realistic Image Super-Resolution Using a Generative Adversarial Network</vt:lpstr>
      <vt:lpstr>Photo-Realistic Image Super-Resolution Using a Generative Adversarial Network</vt:lpstr>
      <vt:lpstr>Photo-Realistic Image Super-Resolution Using a Generative Adversarial Network</vt:lpstr>
      <vt:lpstr>Photo-Realistic Image Super-Resolution Using a Generative Adversarial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Applications</dc:title>
  <dc:creator>Andrew J Plassard</dc:creator>
  <cp:lastModifiedBy>Andrew J Plassard</cp:lastModifiedBy>
  <cp:revision>41</cp:revision>
  <dcterms:created xsi:type="dcterms:W3CDTF">2019-11-26T01:37:29Z</dcterms:created>
  <dcterms:modified xsi:type="dcterms:W3CDTF">2019-11-26T22:53:24Z</dcterms:modified>
</cp:coreProperties>
</file>